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94660"/>
  </p:normalViewPr>
  <p:slideViewPr>
    <p:cSldViewPr>
      <p:cViewPr varScale="1">
        <p:scale>
          <a:sx n="70" d="100"/>
          <a:sy n="70" d="100"/>
        </p:scale>
        <p:origin x="136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ED250-CC35-4CCF-A476-E4C60E0A241C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B0F5A-3B70-46EE-A0F8-38285C6C15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/>
          <a:lstStyle/>
          <a:p>
            <a:r>
              <a:rPr lang="en-US" dirty="0" smtClean="0"/>
              <a:t>Project Appraisal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Aspect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financial aspect of project appraisal covers the following areas:-</a:t>
            </a:r>
            <a:endParaRPr lang="en-US" dirty="0"/>
          </a:p>
          <a:p>
            <a:r>
              <a:rPr lang="en-US" dirty="0" smtClean="0"/>
              <a:t>Cost analysis</a:t>
            </a:r>
          </a:p>
          <a:p>
            <a:r>
              <a:rPr lang="en-US" dirty="0" smtClean="0"/>
              <a:t>Pricing</a:t>
            </a:r>
          </a:p>
          <a:p>
            <a:r>
              <a:rPr lang="en-US" dirty="0" smtClean="0"/>
              <a:t>Financing</a:t>
            </a:r>
          </a:p>
          <a:p>
            <a:r>
              <a:rPr lang="en-US" dirty="0" smtClean="0"/>
              <a:t>Income and expenditure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shot (19).png"/>
          <p:cNvPicPr>
            <a:picLocks noChangeAspect="1"/>
          </p:cNvPicPr>
          <p:nvPr/>
        </p:nvPicPr>
        <p:blipFill>
          <a:blip r:embed="rId2"/>
          <a:srcRect l="24167" t="14444" r="10000" b="15926"/>
          <a:stretch>
            <a:fillRect/>
          </a:stretch>
        </p:blipFill>
        <p:spPr>
          <a:xfrm>
            <a:off x="685800" y="685800"/>
            <a:ext cx="8153400" cy="579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05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/>
              <a:t>The exercise of project appraisal simply means the </a:t>
            </a:r>
            <a:r>
              <a:rPr lang="en-US" b="1" dirty="0" smtClean="0"/>
              <a:t>assessment of a project in terms of its economic, social, and financial viability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/>
              <a:t>This exercise is critical as it calls for a multi-dimensional analysis of the project that is, a complete scanning of the project.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/>
              <a:t>Financial institutions and banks make a critical appraisal of projects which are submitted to them by the entrepreneurs for getting loans.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appraisal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Choice of </a:t>
            </a:r>
            <a:r>
              <a:rPr lang="en-US" b="1" dirty="0" smtClean="0"/>
              <a:t>technical process </a:t>
            </a:r>
            <a:r>
              <a:rPr lang="en-US" dirty="0" smtClean="0"/>
              <a:t>and/or appropriate technology.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Size and scale </a:t>
            </a:r>
            <a:r>
              <a:rPr lang="en-US" dirty="0" smtClean="0"/>
              <a:t>of operations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Locational aspects </a:t>
            </a:r>
            <a:r>
              <a:rPr lang="en-US" dirty="0" smtClean="0"/>
              <a:t>of the project and availability of </a:t>
            </a:r>
            <a:r>
              <a:rPr lang="en-US" b="1" dirty="0" smtClean="0"/>
              <a:t>infrastructural facilities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Selection of </a:t>
            </a:r>
            <a:r>
              <a:rPr lang="en-US" b="1" dirty="0" smtClean="0"/>
              <a:t>plant, machinery and equipment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Plant layout </a:t>
            </a:r>
            <a:r>
              <a:rPr lang="en-US" dirty="0" smtClean="0"/>
              <a:t>and factory buildings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Determination of project </a:t>
            </a:r>
            <a:r>
              <a:rPr lang="en-US" b="1" dirty="0" smtClean="0"/>
              <a:t>cost</a:t>
            </a:r>
            <a:r>
              <a:rPr lang="en-US" dirty="0" smtClean="0"/>
              <a:t> estimates, </a:t>
            </a:r>
            <a:r>
              <a:rPr lang="en-US" b="1" dirty="0" smtClean="0"/>
              <a:t>profitability</a:t>
            </a:r>
            <a:r>
              <a:rPr lang="en-US" dirty="0" smtClean="0"/>
              <a:t> projections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16).png"/>
          <p:cNvPicPr>
            <a:picLocks noGrp="1" noChangeAspect="1"/>
          </p:cNvPicPr>
          <p:nvPr>
            <p:ph idx="1"/>
          </p:nvPr>
        </p:nvPicPr>
        <p:blipFill>
          <a:blip r:embed="rId2"/>
          <a:srcRect l="23483" t="15153" r="22536" b="29287"/>
          <a:stretch>
            <a:fillRect/>
          </a:stretch>
        </p:blipFill>
        <p:spPr>
          <a:xfrm>
            <a:off x="533400" y="685800"/>
            <a:ext cx="83058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followed in project appraisal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Economical- indicates priority use.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Technical-involves scale of the project and the process adopted.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Organizational- suitability is examined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Managerial- adequacy and competence are critically scrutinized.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Operational-capability of the project.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Financial- determines the financial viability for sound implementation and efficient operation.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Bank will not finance a project unless it stands assured that the project represents a high-priority use of a regions resources.</a:t>
            </a:r>
          </a:p>
          <a:p>
            <a:pPr algn="just"/>
            <a:r>
              <a:rPr lang="en-US" dirty="0" smtClean="0"/>
              <a:t>The economic benefits brought about by a successful project normally take the form of an increased output of goods or services. This increased production will also generate many different forms of additional income.</a:t>
            </a:r>
          </a:p>
          <a:p>
            <a:pPr algn="just"/>
            <a:r>
              <a:rPr lang="en-US" dirty="0" smtClean="0"/>
              <a:t>Quantify projects in terms of cost and benefit.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(17).png"/>
          <p:cNvPicPr>
            <a:picLocks noGrp="1" noChangeAspect="1"/>
          </p:cNvPicPr>
          <p:nvPr>
            <p:ph idx="1"/>
          </p:nvPr>
        </p:nvPicPr>
        <p:blipFill>
          <a:blip r:embed="rId2"/>
          <a:srcRect l="22536" t="28622" r="26324" b="19186"/>
          <a:stretch>
            <a:fillRect/>
          </a:stretch>
        </p:blipFill>
        <p:spPr>
          <a:xfrm>
            <a:off x="457200" y="304800"/>
            <a:ext cx="8229600" cy="6172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Technical aspects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458200" cy="50593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The need of technical appraisal in project evaluation need no emphasis. It involves a critical study of the following:-</a:t>
            </a:r>
          </a:p>
          <a:p>
            <a:pPr>
              <a:buNone/>
            </a:pPr>
            <a:r>
              <a:rPr lang="en-US" b="1" dirty="0" smtClean="0"/>
              <a:t>Location and site</a:t>
            </a:r>
          </a:p>
          <a:p>
            <a:r>
              <a:rPr lang="en-US" dirty="0" smtClean="0"/>
              <a:t>Raw material supplies</a:t>
            </a:r>
          </a:p>
          <a:p>
            <a:r>
              <a:rPr lang="en-US" dirty="0" smtClean="0"/>
              <a:t>Proximity of markets</a:t>
            </a:r>
          </a:p>
          <a:p>
            <a:r>
              <a:rPr lang="en-US" dirty="0" smtClean="0"/>
              <a:t>Transportation facilities</a:t>
            </a:r>
          </a:p>
          <a:p>
            <a:r>
              <a:rPr lang="en-US" dirty="0" smtClean="0"/>
              <a:t>Power and fuel supplies</a:t>
            </a:r>
          </a:p>
          <a:p>
            <a:r>
              <a:rPr lang="en-US" dirty="0" smtClean="0"/>
              <a:t>Water </a:t>
            </a:r>
          </a:p>
          <a:p>
            <a:r>
              <a:rPr lang="en-US" dirty="0" smtClean="0"/>
              <a:t>Manpower and many more.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Organizational and managerial  Aspect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lender and a development institution, the bank places particular stress on the need for and efficient organization and responsible management for the execution of the project.</a:t>
            </a:r>
          </a:p>
        </p:txBody>
      </p:sp>
      <p:pic>
        <p:nvPicPr>
          <p:cNvPr id="4" name="Picture 3" descr="Screenshot (18).png"/>
          <p:cNvPicPr>
            <a:picLocks noChangeAspect="1"/>
          </p:cNvPicPr>
          <p:nvPr/>
        </p:nvPicPr>
        <p:blipFill>
          <a:blip r:embed="rId2"/>
          <a:srcRect l="25833" t="20370" r="12500" b="54445"/>
          <a:stretch>
            <a:fillRect/>
          </a:stretch>
        </p:blipFill>
        <p:spPr>
          <a:xfrm>
            <a:off x="990600" y="4038600"/>
            <a:ext cx="74676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339</Words>
  <Application>Microsoft Office PowerPoint</Application>
  <PresentationFormat>On-screen Show (4:3)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Office Theme</vt:lpstr>
      <vt:lpstr>Project Appraisal</vt:lpstr>
      <vt:lpstr>Meaning</vt:lpstr>
      <vt:lpstr>Scope of appraisal</vt:lpstr>
      <vt:lpstr>PowerPoint Presentation</vt:lpstr>
      <vt:lpstr>Steps followed in project appraisal</vt:lpstr>
      <vt:lpstr>Economic Aspects</vt:lpstr>
      <vt:lpstr>PowerPoint Presentation</vt:lpstr>
      <vt:lpstr>Technical aspects </vt:lpstr>
      <vt:lpstr>Organizational and managerial  Aspect</vt:lpstr>
      <vt:lpstr>Financial Aspect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Appraisal</dc:title>
  <dc:creator>AAZMIN FARDUN GANDHI</dc:creator>
  <cp:lastModifiedBy>Kirti Gupta</cp:lastModifiedBy>
  <cp:revision>15</cp:revision>
  <dcterms:created xsi:type="dcterms:W3CDTF">2022-11-15T13:53:22Z</dcterms:created>
  <dcterms:modified xsi:type="dcterms:W3CDTF">2024-03-05T09:14:49Z</dcterms:modified>
</cp:coreProperties>
</file>